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 varScale="1">
        <p:scale>
          <a:sx n="75" d="100"/>
          <a:sy n="75" d="100"/>
        </p:scale>
        <p:origin x="1485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0B6F-56B3-4985-8C2B-F3F405AEBC83}" type="datetimeFigureOut">
              <a:rPr lang="de-AT" smtClean="0"/>
              <a:t>17.06.2024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80325C-F56F-4182-8491-3831C95FBE61}" type="slidenum">
              <a:rPr lang="de-AT" smtClean="0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0B6F-56B3-4985-8C2B-F3F405AEBC83}" type="datetimeFigureOut">
              <a:rPr lang="de-AT" smtClean="0"/>
              <a:t>17.06.2024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325C-F56F-4182-8491-3831C95FBE61}" type="slidenum">
              <a:rPr lang="de-AT" smtClean="0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0B6F-56B3-4985-8C2B-F3F405AEBC83}" type="datetimeFigureOut">
              <a:rPr lang="de-AT" smtClean="0"/>
              <a:t>17.06.2024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325C-F56F-4182-8491-3831C95FBE61}" type="slidenum">
              <a:rPr lang="de-AT" smtClean="0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0B6F-56B3-4985-8C2B-F3F405AEBC83}" type="datetimeFigureOut">
              <a:rPr lang="de-AT" smtClean="0"/>
              <a:t>17.06.2024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325C-F56F-4182-8491-3831C95FBE61}" type="slidenum">
              <a:rPr lang="de-AT" smtClean="0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0B6F-56B3-4985-8C2B-F3F405AEBC83}" type="datetimeFigureOut">
              <a:rPr lang="de-AT" smtClean="0"/>
              <a:t>17.06.2024</a:t>
            </a:fld>
            <a:endParaRPr lang="de-A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80325C-F56F-4182-8491-3831C95FBE61}" type="slidenum">
              <a:rPr lang="de-AT" smtClean="0"/>
              <a:t>‹#›</a:t>
            </a:fld>
            <a:endParaRPr lang="de-A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0B6F-56B3-4985-8C2B-F3F405AEBC83}" type="datetimeFigureOut">
              <a:rPr lang="de-AT" smtClean="0"/>
              <a:t>17.06.2024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325C-F56F-4182-8491-3831C95FBE61}" type="slidenum">
              <a:rPr lang="de-AT" smtClean="0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0B6F-56B3-4985-8C2B-F3F405AEBC83}" type="datetimeFigureOut">
              <a:rPr lang="de-AT" smtClean="0"/>
              <a:t>17.06.2024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325C-F56F-4182-8491-3831C95FBE61}" type="slidenum">
              <a:rPr lang="de-AT" smtClean="0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0B6F-56B3-4985-8C2B-F3F405AEBC83}" type="datetimeFigureOut">
              <a:rPr lang="de-AT" smtClean="0"/>
              <a:t>17.06.2024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325C-F56F-4182-8491-3831C95FBE61}" type="slidenum">
              <a:rPr lang="de-AT" smtClean="0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0B6F-56B3-4985-8C2B-F3F405AEBC83}" type="datetimeFigureOut">
              <a:rPr lang="de-AT" smtClean="0"/>
              <a:t>17.06.2024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325C-F56F-4182-8491-3831C95FBE61}" type="slidenum">
              <a:rPr lang="de-AT" smtClean="0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0B6F-56B3-4985-8C2B-F3F405AEBC83}" type="datetimeFigureOut">
              <a:rPr lang="de-AT" smtClean="0"/>
              <a:t>17.06.2024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325C-F56F-4182-8491-3831C95FBE61}" type="slidenum">
              <a:rPr lang="de-AT" smtClean="0"/>
              <a:t>‹#›</a:t>
            </a:fld>
            <a:endParaRPr lang="de-A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0B6F-56B3-4985-8C2B-F3F405AEBC83}" type="datetimeFigureOut">
              <a:rPr lang="de-AT" smtClean="0"/>
              <a:t>17.06.2024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80325C-F56F-4182-8491-3831C95FBE61}" type="slidenum">
              <a:rPr lang="de-AT" smtClean="0"/>
              <a:t>‹#›</a:t>
            </a:fld>
            <a:endParaRPr lang="de-A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5220B6F-56B3-4985-8C2B-F3F405AEBC83}" type="datetimeFigureOut">
              <a:rPr lang="de-AT" smtClean="0"/>
              <a:t>17.06.2024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380325C-F56F-4182-8491-3831C95FBE61}" type="slidenum">
              <a:rPr lang="de-AT" smtClean="0"/>
              <a:t>‹#›</a:t>
            </a:fld>
            <a:endParaRPr lang="de-AT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9197" y="332656"/>
            <a:ext cx="6203032" cy="3099791"/>
          </a:xfrm>
        </p:spPr>
        <p:txBody>
          <a:bodyPr/>
          <a:lstStyle/>
          <a:p>
            <a:r>
              <a:rPr lang="en-US" sz="2400" dirty="0"/>
              <a:t>Application of additive manufacturing technology for the production of injection molding tools in</a:t>
            </a:r>
            <a:br>
              <a:rPr lang="en-US" sz="2400" dirty="0"/>
            </a:br>
            <a:r>
              <a:rPr lang="en-US" sz="2400" dirty="0"/>
              <a:t>order to reduce the cycle time</a:t>
            </a:r>
            <a:endParaRPr lang="de-AT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6288" y="3068960"/>
            <a:ext cx="6858000" cy="914400"/>
          </a:xfrm>
        </p:spPr>
        <p:txBody>
          <a:bodyPr>
            <a:normAutofit/>
          </a:bodyPr>
          <a:lstStyle/>
          <a:p>
            <a:r>
              <a:rPr lang="de-AT" sz="1600" dirty="0" err="1"/>
              <a:t>Zoltán</a:t>
            </a:r>
            <a:r>
              <a:rPr lang="de-AT" sz="1600" dirty="0"/>
              <a:t> </a:t>
            </a:r>
            <a:r>
              <a:rPr lang="de-AT" sz="1600" dirty="0" err="1"/>
              <a:t>Takács</a:t>
            </a:r>
            <a:r>
              <a:rPr lang="de-AT" sz="1600" dirty="0"/>
              <a:t>, Imre </a:t>
            </a:r>
            <a:r>
              <a:rPr lang="de-AT" sz="1600" dirty="0" err="1"/>
              <a:t>Kállai</a:t>
            </a:r>
            <a:endParaRPr lang="de-AT" sz="1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229" y="5301208"/>
            <a:ext cx="2423043" cy="1347212"/>
          </a:xfrm>
          <a:prstGeom prst="rect">
            <a:avLst/>
          </a:prstGeom>
        </p:spPr>
      </p:pic>
      <p:pic>
        <p:nvPicPr>
          <p:cNvPr id="5" name="Kép 1" descr="C:\Users\evelin\AppData\Local\Temp\7zO8CEAEF96\infoblokk_kedv_final_CMYK_ERF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58903"/>
            <a:ext cx="2592288" cy="17895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1043608" y="3807894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8th INTERNATIONAL SCIENTIFIC CONFERENCE ON ADVANCES IN MECHANICAL ENGINEERING</a:t>
            </a:r>
            <a:endParaRPr lang="en-US" sz="1600" dirty="0"/>
          </a:p>
          <a:p>
            <a:pPr algn="ctr"/>
            <a:r>
              <a:rPr lang="en-US" sz="1600" dirty="0"/>
              <a:t>(ISCAME 2022)</a:t>
            </a:r>
          </a:p>
          <a:p>
            <a:pPr algn="ctr"/>
            <a:r>
              <a:rPr lang="en-US" sz="1600" dirty="0"/>
              <a:t>10-11 November, 2022 Debrecen, Hungary</a:t>
            </a:r>
            <a:endParaRPr lang="de-AT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2987824" y="6093296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/>
              <a:t>GINOP-2.1.2-8-1-4-16-2017-00430</a:t>
            </a:r>
          </a:p>
        </p:txBody>
      </p:sp>
    </p:spTree>
    <p:extLst>
      <p:ext uri="{BB962C8B-B14F-4D97-AF65-F5344CB8AC3E}">
        <p14:creationId xmlns:p14="http://schemas.microsoft.com/office/powerpoint/2010/main" val="3195442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9264" y="260648"/>
            <a:ext cx="8496944" cy="914400"/>
          </a:xfrm>
        </p:spPr>
        <p:txBody>
          <a:bodyPr>
            <a:normAutofit/>
          </a:bodyPr>
          <a:lstStyle/>
          <a:p>
            <a:r>
              <a:rPr lang="de-AT" dirty="0"/>
              <a:t>Tool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Cooling</a:t>
            </a:r>
            <a:r>
              <a:rPr lang="de-AT" dirty="0"/>
              <a:t> </a:t>
            </a:r>
            <a:r>
              <a:rPr lang="de-AT" dirty="0" err="1"/>
              <a:t>chanel</a:t>
            </a:r>
            <a:r>
              <a:rPr lang="de-AT" dirty="0"/>
              <a:t> </a:t>
            </a:r>
            <a:r>
              <a:rPr lang="de-AT" dirty="0" err="1"/>
              <a:t>desig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2807744" y="626353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/>
              <a:t>GINOP-2.1.2-8-1-4-16-2017-00430</a:t>
            </a:r>
          </a:p>
        </p:txBody>
      </p:sp>
      <p:pic>
        <p:nvPicPr>
          <p:cNvPr id="11" name="Grafik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" b="1869"/>
          <a:stretch/>
        </p:blipFill>
        <p:spPr bwMode="auto">
          <a:xfrm rot="10800000">
            <a:off x="107504" y="1340768"/>
            <a:ext cx="4248412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93775"/>
            <a:ext cx="4496259" cy="4130675"/>
          </a:xfrm>
          <a:prstGeom prst="rect">
            <a:avLst/>
          </a:prstGeom>
        </p:spPr>
      </p:pic>
      <p:pic>
        <p:nvPicPr>
          <p:cNvPr id="2" name="Grafik 3">
            <a:extLst>
              <a:ext uri="{FF2B5EF4-FFF2-40B4-BE49-F238E27FC236}">
                <a16:creationId xmlns:a16="http://schemas.microsoft.com/office/drawing/2014/main" id="{1F6BBB3C-A0A1-343A-8AA0-E91497DDBB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230" y="5563166"/>
            <a:ext cx="1951896" cy="1085254"/>
          </a:xfrm>
          <a:prstGeom prst="rect">
            <a:avLst/>
          </a:prstGeom>
        </p:spPr>
      </p:pic>
      <p:pic>
        <p:nvPicPr>
          <p:cNvPr id="6" name="Kép 1" descr="C:\Users\evelin\AppData\Local\Temp\7zO8CEAEF96\infoblokk_kedv_final_CMYK_ERFA.jpg">
            <a:extLst>
              <a:ext uri="{FF2B5EF4-FFF2-40B4-BE49-F238E27FC236}">
                <a16:creationId xmlns:a16="http://schemas.microsoft.com/office/drawing/2014/main" id="{81A64F1A-5802-B19E-F0ED-F76A4E20752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2088232" cy="1275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5599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52" y="2965405"/>
            <a:ext cx="6120760" cy="2512953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9264" y="260648"/>
            <a:ext cx="8496944" cy="914400"/>
          </a:xfrm>
        </p:spPr>
        <p:txBody>
          <a:bodyPr>
            <a:normAutofit/>
          </a:bodyPr>
          <a:lstStyle/>
          <a:p>
            <a:r>
              <a:rPr lang="de-AT" dirty="0"/>
              <a:t>Normal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conformal</a:t>
            </a:r>
            <a:r>
              <a:rPr lang="de-AT" dirty="0"/>
              <a:t> </a:t>
            </a:r>
            <a:r>
              <a:rPr lang="de-AT" dirty="0" err="1"/>
              <a:t>Cooling</a:t>
            </a:r>
            <a:r>
              <a:rPr lang="de-AT" dirty="0"/>
              <a:t> </a:t>
            </a:r>
            <a:r>
              <a:rPr lang="de-AT" dirty="0" err="1"/>
              <a:t>chanel</a:t>
            </a:r>
            <a:r>
              <a:rPr lang="de-AT" dirty="0"/>
              <a:t> </a:t>
            </a:r>
            <a:r>
              <a:rPr lang="de-AT" dirty="0" err="1"/>
              <a:t>desig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2807744" y="626353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/>
              <a:t>GINOP-2.1.2-8-1-4-16-2017-00430</a:t>
            </a:r>
          </a:p>
        </p:txBody>
      </p:sp>
      <p:pic>
        <p:nvPicPr>
          <p:cNvPr id="8" name="Grafik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280" y="836712"/>
            <a:ext cx="2966703" cy="1866900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60" y="751304"/>
            <a:ext cx="2839890" cy="2037715"/>
          </a:xfrm>
          <a:prstGeom prst="rect">
            <a:avLst/>
          </a:prstGeom>
        </p:spPr>
      </p:pic>
      <p:pic>
        <p:nvPicPr>
          <p:cNvPr id="2" name="Grafik 3">
            <a:extLst>
              <a:ext uri="{FF2B5EF4-FFF2-40B4-BE49-F238E27FC236}">
                <a16:creationId xmlns:a16="http://schemas.microsoft.com/office/drawing/2014/main" id="{4482E587-D084-5F97-0D96-FCF533A1F7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230" y="5563166"/>
            <a:ext cx="1951896" cy="1085254"/>
          </a:xfrm>
          <a:prstGeom prst="rect">
            <a:avLst/>
          </a:prstGeom>
        </p:spPr>
      </p:pic>
      <p:pic>
        <p:nvPicPr>
          <p:cNvPr id="6" name="Kép 1" descr="C:\Users\evelin\AppData\Local\Temp\7zO8CEAEF96\infoblokk_kedv_final_CMYK_ERFA.jpg">
            <a:extLst>
              <a:ext uri="{FF2B5EF4-FFF2-40B4-BE49-F238E27FC236}">
                <a16:creationId xmlns:a16="http://schemas.microsoft.com/office/drawing/2014/main" id="{838D41A9-CAF6-9179-54E2-0880A80A200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2088232" cy="1275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8594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5732" y="84088"/>
            <a:ext cx="8496944" cy="914400"/>
          </a:xfrm>
        </p:spPr>
        <p:txBody>
          <a:bodyPr>
            <a:normAutofit/>
          </a:bodyPr>
          <a:lstStyle/>
          <a:p>
            <a:r>
              <a:rPr lang="en-US" dirty="0"/>
              <a:t>tool insert produced with additive manufacturing technology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2807744" y="626353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/>
              <a:t>GINOP-2.1.2-8-1-4-16-2017-00430</a:t>
            </a:r>
          </a:p>
        </p:txBody>
      </p:sp>
      <p:pic>
        <p:nvPicPr>
          <p:cNvPr id="11" name="Grafik 10" descr="E:\palyazatok\KTSM\megvalositas\kepek\KEPEK_2\IMG_017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966439"/>
            <a:ext cx="2598420" cy="2081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 descr="E:\palyazatok\KTSM\megvalositas\kepek\KEPEK_2\IMG_017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432" y="966439"/>
            <a:ext cx="2773680" cy="208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 descr="E:\palyazatok\KTSM\megvalositas\kepek\KEPEK_2\IMG_017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70266"/>
            <a:ext cx="2598420" cy="1972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 descr="E:\palyazatok\KTSM\megvalositas\kepek\KEPEK_2\IMG_017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864" y="3145510"/>
            <a:ext cx="2682240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8822" y="1435883"/>
            <a:ext cx="4190752" cy="325186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51520" y="518855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AFTER 3D PRINTING </a:t>
            </a:r>
            <a:r>
              <a:rPr lang="de-AT" b="1" dirty="0">
                <a:sym typeface="Wingdings" panose="05000000000000000000" pitchFamily="2" charset="2"/>
              </a:rPr>
              <a:t> SURFACE MACHINING  COMPLETE TOOL</a:t>
            </a:r>
            <a:endParaRPr lang="de-AT" b="1" dirty="0"/>
          </a:p>
        </p:txBody>
      </p:sp>
      <p:pic>
        <p:nvPicPr>
          <p:cNvPr id="6" name="Grafik 3">
            <a:extLst>
              <a:ext uri="{FF2B5EF4-FFF2-40B4-BE49-F238E27FC236}">
                <a16:creationId xmlns:a16="http://schemas.microsoft.com/office/drawing/2014/main" id="{50D4B1DE-206C-693E-7375-C2591C2735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230" y="5563166"/>
            <a:ext cx="1951896" cy="1085254"/>
          </a:xfrm>
          <a:prstGeom prst="rect">
            <a:avLst/>
          </a:prstGeom>
        </p:spPr>
      </p:pic>
      <p:pic>
        <p:nvPicPr>
          <p:cNvPr id="7" name="Kép 1" descr="C:\Users\evelin\AppData\Local\Temp\7zO8CEAEF96\infoblokk_kedv_final_CMYK_ERFA.jpg">
            <a:extLst>
              <a:ext uri="{FF2B5EF4-FFF2-40B4-BE49-F238E27FC236}">
                <a16:creationId xmlns:a16="http://schemas.microsoft.com/office/drawing/2014/main" id="{55FCF409-66EF-7E0E-FD57-A42C4DFEE74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57882"/>
            <a:ext cx="1951896" cy="1090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9563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5732" y="84088"/>
            <a:ext cx="8496944" cy="914400"/>
          </a:xfrm>
        </p:spPr>
        <p:txBody>
          <a:bodyPr>
            <a:normAutofit/>
          </a:bodyPr>
          <a:lstStyle/>
          <a:p>
            <a:r>
              <a:rPr lang="de-AT" dirty="0" err="1"/>
              <a:t>injection</a:t>
            </a:r>
            <a:r>
              <a:rPr lang="de-AT" dirty="0"/>
              <a:t> </a:t>
            </a:r>
            <a:r>
              <a:rPr lang="de-AT" dirty="0" err="1"/>
              <a:t>molding</a:t>
            </a:r>
            <a:r>
              <a:rPr lang="de-AT" dirty="0"/>
              <a:t> </a:t>
            </a:r>
            <a:r>
              <a:rPr lang="de-AT" dirty="0" err="1"/>
              <a:t>manufacturing</a:t>
            </a:r>
            <a:r>
              <a:rPr lang="de-AT" dirty="0"/>
              <a:t> </a:t>
            </a:r>
            <a:r>
              <a:rPr lang="de-AT" dirty="0" err="1"/>
              <a:t>test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2807744" y="626353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/>
              <a:t>GINOP-2.1.2-8-1-4-16-2017-00430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51520" y="836712"/>
            <a:ext cx="4248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Material: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b="1" dirty="0"/>
              <a:t>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b="1" dirty="0"/>
              <a:t>PA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b="1" dirty="0"/>
              <a:t>PA 6 30 GF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207996"/>
              </p:ext>
            </p:extLst>
          </p:nvPr>
        </p:nvGraphicFramePr>
        <p:xfrm>
          <a:off x="107504" y="2348880"/>
          <a:ext cx="4464496" cy="2799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2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2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Cooling</a:t>
                      </a:r>
                      <a:r>
                        <a:rPr lang="de-AT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AT" sz="1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chanel</a:t>
                      </a:r>
                      <a:r>
                        <a:rPr lang="de-AT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type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Cooling</a:t>
                      </a:r>
                      <a:r>
                        <a:rPr lang="de-AT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AT" sz="1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chanel</a:t>
                      </a:r>
                      <a:endParaRPr lang="de-AT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80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AT" sz="1800" b="1" baseline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diameter</a:t>
                      </a:r>
                      <a:r>
                        <a:rPr lang="hu-H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mm</a:t>
                      </a:r>
                      <a:endParaRPr lang="de-AT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Conventional</a:t>
                      </a:r>
                      <a:r>
                        <a:rPr lang="de-AT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V1</a:t>
                      </a:r>
                      <a:endParaRPr lang="de-A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de-AT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Addit</a:t>
                      </a:r>
                      <a:r>
                        <a:rPr lang="de-AT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iv</a:t>
                      </a:r>
                      <a:r>
                        <a:rPr lang="de-AT" sz="140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de-AT" sz="1400" b="1" baseline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Conformal</a:t>
                      </a:r>
                      <a:r>
                        <a:rPr lang="hu-H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V1</a:t>
                      </a:r>
                      <a:endParaRPr lang="de-A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de-AT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Conventional</a:t>
                      </a:r>
                      <a:r>
                        <a:rPr lang="hu-H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V4</a:t>
                      </a:r>
                      <a:endParaRPr lang="de-A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de-AT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Addit</a:t>
                      </a:r>
                      <a:r>
                        <a:rPr lang="de-AT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iv</a:t>
                      </a:r>
                      <a:r>
                        <a:rPr lang="de-AT" sz="140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de-AT" sz="1400" b="1" baseline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Conformal</a:t>
                      </a:r>
                      <a:r>
                        <a:rPr lang="hu-H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V4</a:t>
                      </a:r>
                      <a:endParaRPr lang="de-A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de-A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Conventional</a:t>
                      </a:r>
                      <a:r>
                        <a:rPr lang="de-AT" sz="140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V7</a:t>
                      </a:r>
                      <a:endParaRPr lang="de-A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de-AT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Addit</a:t>
                      </a:r>
                      <a:r>
                        <a:rPr lang="de-AT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iv</a:t>
                      </a:r>
                      <a:r>
                        <a:rPr lang="de-AT" sz="140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de-AT" sz="1400" b="1" baseline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Conformal</a:t>
                      </a:r>
                      <a:r>
                        <a:rPr lang="hu-H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V7</a:t>
                      </a:r>
                      <a:endParaRPr lang="de-A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de-A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24588"/>
            <a:ext cx="2592288" cy="1458162"/>
          </a:xfrm>
          <a:prstGeom prst="rect">
            <a:avLst/>
          </a:prstGeom>
        </p:spPr>
      </p:pic>
      <p:pic>
        <p:nvPicPr>
          <p:cNvPr id="17" name="Grafik 16" descr="E:\palyazatok\KTSM\megvalositas\Froccs_meres_2\2020_04_11_ 16_53\Neuer Ordner\IR000878_term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323" y="3036932"/>
            <a:ext cx="3952860" cy="226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rafik 17" descr="E:\palyazatok\KTSM\megvalositas\Froccs_meres_2\2020_04_11_ 16_53\Neuer Ordner\IR000859_term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323" y="548680"/>
            <a:ext cx="3808844" cy="21922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/>
          <p:cNvSpPr txBox="1"/>
          <p:nvPr/>
        </p:nvSpPr>
        <p:spPr>
          <a:xfrm>
            <a:off x="5508104" y="2708920"/>
            <a:ext cx="2443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="1" dirty="0"/>
              <a:t>CONVENTIONAL TOOL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661190" y="5311695"/>
            <a:ext cx="2137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="1" dirty="0"/>
              <a:t>CONFORMAL TOOL</a:t>
            </a:r>
          </a:p>
        </p:txBody>
      </p:sp>
      <p:pic>
        <p:nvPicPr>
          <p:cNvPr id="2" name="Grafik 3">
            <a:extLst>
              <a:ext uri="{FF2B5EF4-FFF2-40B4-BE49-F238E27FC236}">
                <a16:creationId xmlns:a16="http://schemas.microsoft.com/office/drawing/2014/main" id="{FBBE5383-8257-5359-C449-4ED82A726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230" y="5563166"/>
            <a:ext cx="1951896" cy="1085254"/>
          </a:xfrm>
          <a:prstGeom prst="rect">
            <a:avLst/>
          </a:prstGeom>
        </p:spPr>
      </p:pic>
      <p:pic>
        <p:nvPicPr>
          <p:cNvPr id="11" name="Kép 1" descr="C:\Users\evelin\AppData\Local\Temp\7zO8CEAEF96\infoblokk_kedv_final_CMYK_ERFA.jpg">
            <a:extLst>
              <a:ext uri="{FF2B5EF4-FFF2-40B4-BE49-F238E27FC236}">
                <a16:creationId xmlns:a16="http://schemas.microsoft.com/office/drawing/2014/main" id="{917CA528-9D79-9F3E-CBEA-BED45E6DFB9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2088232" cy="1275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6227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5853981" cy="457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5732" y="84088"/>
            <a:ext cx="8496944" cy="914400"/>
          </a:xfrm>
        </p:spPr>
        <p:txBody>
          <a:bodyPr>
            <a:normAutofit/>
          </a:bodyPr>
          <a:lstStyle/>
          <a:p>
            <a:r>
              <a:rPr lang="de-AT" dirty="0" err="1"/>
              <a:t>injection</a:t>
            </a:r>
            <a:r>
              <a:rPr lang="de-AT" dirty="0"/>
              <a:t> </a:t>
            </a:r>
            <a:r>
              <a:rPr lang="de-AT" dirty="0" err="1"/>
              <a:t>molding</a:t>
            </a:r>
            <a:r>
              <a:rPr lang="de-AT" dirty="0"/>
              <a:t> </a:t>
            </a:r>
            <a:r>
              <a:rPr lang="de-AT" dirty="0" err="1"/>
              <a:t>test</a:t>
            </a:r>
            <a:r>
              <a:rPr lang="de-AT" dirty="0"/>
              <a:t> RESULTS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07744" y="626353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/>
              <a:t>GINOP-2.1.2-8-1-4-16-2017-00430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539" y="836712"/>
            <a:ext cx="2890697" cy="232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157699" y="3311113"/>
            <a:ext cx="27149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+     Cooling time was reduced from 20 sec to 7 sec (-65%)</a:t>
            </a:r>
          </a:p>
          <a:p>
            <a:r>
              <a:rPr lang="en-US" sz="1600" b="1" dirty="0"/>
              <a:t>+     3D printed tool was 15% lighter compare to the conventional one</a:t>
            </a:r>
          </a:p>
          <a:p>
            <a:r>
              <a:rPr lang="en-US" sz="1600" b="1" dirty="0"/>
              <a:t>-     Tensile Strength was decreasing with 5,6%</a:t>
            </a:r>
            <a:endParaRPr lang="de-AT" sz="1600" b="1" dirty="0"/>
          </a:p>
        </p:txBody>
      </p:sp>
      <p:pic>
        <p:nvPicPr>
          <p:cNvPr id="6" name="Grafik 3">
            <a:extLst>
              <a:ext uri="{FF2B5EF4-FFF2-40B4-BE49-F238E27FC236}">
                <a16:creationId xmlns:a16="http://schemas.microsoft.com/office/drawing/2014/main" id="{298637A7-B057-6852-6C7F-66F45194A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230" y="5563166"/>
            <a:ext cx="1951896" cy="1085254"/>
          </a:xfrm>
          <a:prstGeom prst="rect">
            <a:avLst/>
          </a:prstGeom>
        </p:spPr>
      </p:pic>
      <p:pic>
        <p:nvPicPr>
          <p:cNvPr id="7" name="Kép 1" descr="C:\Users\evelin\AppData\Local\Temp\7zO8CEAEF96\infoblokk_kedv_final_CMYK_ERFA.jpg">
            <a:extLst>
              <a:ext uri="{FF2B5EF4-FFF2-40B4-BE49-F238E27FC236}">
                <a16:creationId xmlns:a16="http://schemas.microsoft.com/office/drawing/2014/main" id="{7CB2CBA9-9F94-1D85-301C-2FD822B9D0A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2088232" cy="1275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7094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9264" y="260648"/>
            <a:ext cx="8496944" cy="914400"/>
          </a:xfrm>
        </p:spPr>
        <p:txBody>
          <a:bodyPr>
            <a:normAutofit/>
          </a:bodyPr>
          <a:lstStyle/>
          <a:p>
            <a:r>
              <a:rPr lang="en-US" dirty="0"/>
              <a:t>Interesting pictures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2807744" y="626353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/>
              <a:t>GINOP-2.1.2-8-1-4-16-2017-00430</a:t>
            </a:r>
          </a:p>
        </p:txBody>
      </p:sp>
      <p:pic>
        <p:nvPicPr>
          <p:cNvPr id="13" name="Grafik 12" descr="C:\Users\Imre Kallai\Downloads\P11506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6345"/>
            <a:ext cx="4536504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 descr="C:\Users\Imre Kallai\Downloads\20201217_12064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9641" y="956345"/>
            <a:ext cx="3970831" cy="3240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Grafik 3">
            <a:extLst>
              <a:ext uri="{FF2B5EF4-FFF2-40B4-BE49-F238E27FC236}">
                <a16:creationId xmlns:a16="http://schemas.microsoft.com/office/drawing/2014/main" id="{D82B0A42-7AD1-4981-C084-0B46176F0B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230" y="5563166"/>
            <a:ext cx="1951896" cy="1085254"/>
          </a:xfrm>
          <a:prstGeom prst="rect">
            <a:avLst/>
          </a:prstGeom>
        </p:spPr>
      </p:pic>
      <p:pic>
        <p:nvPicPr>
          <p:cNvPr id="6" name="Kép 1" descr="C:\Users\evelin\AppData\Local\Temp\7zO8CEAEF96\infoblokk_kedv_final_CMYK_ERFA.jpg">
            <a:extLst>
              <a:ext uri="{FF2B5EF4-FFF2-40B4-BE49-F238E27FC236}">
                <a16:creationId xmlns:a16="http://schemas.microsoft.com/office/drawing/2014/main" id="{7663049A-3610-AAA6-2576-11B761B3FFE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2088232" cy="1275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243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2807744" y="626353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/>
              <a:t>GINOP-2.1.2-8-1-4-16-2017-00430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11" y="257913"/>
            <a:ext cx="7560841" cy="518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3">
            <a:extLst>
              <a:ext uri="{FF2B5EF4-FFF2-40B4-BE49-F238E27FC236}">
                <a16:creationId xmlns:a16="http://schemas.microsoft.com/office/drawing/2014/main" id="{18ECAE22-26C7-B22A-301E-C2FB5C7FF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230" y="5563166"/>
            <a:ext cx="1951896" cy="1085254"/>
          </a:xfrm>
          <a:prstGeom prst="rect">
            <a:avLst/>
          </a:prstGeom>
        </p:spPr>
      </p:pic>
      <p:pic>
        <p:nvPicPr>
          <p:cNvPr id="3" name="Kép 1" descr="C:\Users\evelin\AppData\Local\Temp\7zO8CEAEF96\infoblokk_kedv_final_CMYK_ERFA.jpg">
            <a:extLst>
              <a:ext uri="{FF2B5EF4-FFF2-40B4-BE49-F238E27FC236}">
                <a16:creationId xmlns:a16="http://schemas.microsoft.com/office/drawing/2014/main" id="{CCA27E99-5663-D2DA-89F7-37E2E64EF18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2088232" cy="1275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1334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496944" cy="9144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Thank you</a:t>
            </a:r>
          </a:p>
          <a:p>
            <a:pPr algn="ctr"/>
            <a:r>
              <a:rPr lang="en-US" sz="4400" dirty="0"/>
              <a:t> for </a:t>
            </a:r>
          </a:p>
          <a:p>
            <a:pPr algn="ctr"/>
            <a:r>
              <a:rPr lang="en-US" sz="4400" dirty="0"/>
              <a:t>your </a:t>
            </a:r>
          </a:p>
          <a:p>
            <a:pPr algn="ctr"/>
            <a:r>
              <a:rPr lang="en-US" sz="4400" dirty="0"/>
              <a:t>Attention!</a:t>
            </a:r>
            <a:endParaRPr lang="de-AT" sz="4400" dirty="0"/>
          </a:p>
        </p:txBody>
      </p:sp>
      <p:sp>
        <p:nvSpPr>
          <p:cNvPr id="10" name="Textfeld 9"/>
          <p:cNvSpPr txBox="1"/>
          <p:nvPr/>
        </p:nvSpPr>
        <p:spPr>
          <a:xfrm>
            <a:off x="2807744" y="626353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/>
              <a:t>GINOP-2.1.2-8-1-4-16-2017-00430</a:t>
            </a:r>
          </a:p>
        </p:txBody>
      </p:sp>
      <p:pic>
        <p:nvPicPr>
          <p:cNvPr id="2" name="Grafik 3">
            <a:extLst>
              <a:ext uri="{FF2B5EF4-FFF2-40B4-BE49-F238E27FC236}">
                <a16:creationId xmlns:a16="http://schemas.microsoft.com/office/drawing/2014/main" id="{7D8DDCB1-6971-20C8-88E8-2A76DCD82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230" y="5563166"/>
            <a:ext cx="1951896" cy="1085254"/>
          </a:xfrm>
          <a:prstGeom prst="rect">
            <a:avLst/>
          </a:prstGeom>
        </p:spPr>
      </p:pic>
      <p:pic>
        <p:nvPicPr>
          <p:cNvPr id="6" name="Kép 1" descr="C:\Users\evelin\AppData\Local\Temp\7zO8CEAEF96\infoblokk_kedv_final_CMYK_ERFA.jpg">
            <a:extLst>
              <a:ext uri="{FF2B5EF4-FFF2-40B4-BE49-F238E27FC236}">
                <a16:creationId xmlns:a16="http://schemas.microsoft.com/office/drawing/2014/main" id="{AFC5940A-3785-0DFA-8F7D-84BC7B29A14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2088232" cy="1275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6464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2352878"/>
            <a:ext cx="6840759" cy="2998033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6858000" cy="914400"/>
          </a:xfrm>
        </p:spPr>
        <p:txBody>
          <a:bodyPr>
            <a:normAutofit/>
          </a:bodyPr>
          <a:lstStyle/>
          <a:p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additive </a:t>
            </a:r>
            <a:r>
              <a:rPr lang="de-AT" dirty="0" err="1"/>
              <a:t>manufacturing</a:t>
            </a:r>
            <a:r>
              <a:rPr lang="de-AT" dirty="0"/>
              <a:t>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95536" y="105273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Additive </a:t>
            </a:r>
            <a:r>
              <a:rPr lang="de-AT" dirty="0" err="1"/>
              <a:t>manufacturing</a:t>
            </a:r>
            <a:r>
              <a:rPr lang="de-AT" dirty="0"/>
              <a:t> – </a:t>
            </a:r>
            <a:r>
              <a:rPr lang="de-AT" dirty="0" err="1"/>
              <a:t>defined</a:t>
            </a:r>
            <a:r>
              <a:rPr lang="de-AT" dirty="0"/>
              <a:t> </a:t>
            </a:r>
            <a:r>
              <a:rPr lang="de-AT" dirty="0" err="1"/>
              <a:t>by</a:t>
            </a:r>
            <a:r>
              <a:rPr lang="de-AT" dirty="0"/>
              <a:t> ASTM International (ASTM 2792 12):</a:t>
            </a:r>
          </a:p>
          <a:p>
            <a:r>
              <a:rPr lang="de-AT" dirty="0"/>
              <a:t>Additive </a:t>
            </a:r>
            <a:r>
              <a:rPr lang="de-AT" dirty="0" err="1"/>
              <a:t>manufacturing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a </a:t>
            </a:r>
            <a:r>
              <a:rPr lang="de-AT" dirty="0" err="1"/>
              <a:t>process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joining</a:t>
            </a:r>
            <a:r>
              <a:rPr lang="de-AT" dirty="0"/>
              <a:t> </a:t>
            </a:r>
            <a:r>
              <a:rPr lang="de-AT" dirty="0" err="1"/>
              <a:t>materials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make</a:t>
            </a:r>
            <a:r>
              <a:rPr lang="de-AT" dirty="0"/>
              <a:t> </a:t>
            </a:r>
            <a:r>
              <a:rPr lang="de-AT" dirty="0" err="1"/>
              <a:t>objects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 dimensional </a:t>
            </a:r>
            <a:r>
              <a:rPr lang="de-AT" dirty="0" err="1"/>
              <a:t>data</a:t>
            </a:r>
            <a:r>
              <a:rPr lang="de-AT" dirty="0"/>
              <a:t>, </a:t>
            </a:r>
            <a:r>
              <a:rPr lang="de-AT" dirty="0" err="1"/>
              <a:t>usualy</a:t>
            </a:r>
            <a:r>
              <a:rPr lang="de-AT" dirty="0"/>
              <a:t> </a:t>
            </a:r>
            <a:r>
              <a:rPr lang="de-AT" dirty="0" err="1"/>
              <a:t>layer</a:t>
            </a:r>
            <a:r>
              <a:rPr lang="de-AT" dirty="0"/>
              <a:t> upon </a:t>
            </a:r>
            <a:r>
              <a:rPr lang="de-AT" dirty="0" err="1"/>
              <a:t>layer</a:t>
            </a:r>
            <a:r>
              <a:rPr lang="de-AT" dirty="0"/>
              <a:t>, </a:t>
            </a:r>
            <a:r>
              <a:rPr lang="de-AT" dirty="0" err="1"/>
              <a:t>as</a:t>
            </a:r>
            <a:r>
              <a:rPr lang="de-AT" dirty="0"/>
              <a:t> </a:t>
            </a:r>
            <a:r>
              <a:rPr lang="de-AT" dirty="0" err="1"/>
              <a:t>opposed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substractive</a:t>
            </a:r>
            <a:r>
              <a:rPr lang="de-AT" dirty="0"/>
              <a:t> </a:t>
            </a:r>
            <a:r>
              <a:rPr lang="de-AT" dirty="0" err="1"/>
              <a:t>manufacturing</a:t>
            </a:r>
            <a:r>
              <a:rPr lang="de-AT" dirty="0"/>
              <a:t> </a:t>
            </a:r>
            <a:r>
              <a:rPr lang="de-AT" dirty="0" err="1"/>
              <a:t>methodologies</a:t>
            </a:r>
            <a:r>
              <a:rPr lang="de-AT" dirty="0"/>
              <a:t>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79812" y="6247184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/>
              <a:t>GINOP-2.1.2-8-1-4-16-2017-00430</a:t>
            </a:r>
          </a:p>
        </p:txBody>
      </p:sp>
      <p:pic>
        <p:nvPicPr>
          <p:cNvPr id="7" name="Grafik 3">
            <a:extLst>
              <a:ext uri="{FF2B5EF4-FFF2-40B4-BE49-F238E27FC236}">
                <a16:creationId xmlns:a16="http://schemas.microsoft.com/office/drawing/2014/main" id="{66555B89-1529-2143-8136-0D9E69D1D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230" y="5563166"/>
            <a:ext cx="1951896" cy="1085254"/>
          </a:xfrm>
          <a:prstGeom prst="rect">
            <a:avLst/>
          </a:prstGeom>
        </p:spPr>
      </p:pic>
      <p:pic>
        <p:nvPicPr>
          <p:cNvPr id="11" name="Kép 1" descr="C:\Users\evelin\AppData\Local\Temp\7zO8CEAEF96\infoblokk_kedv_final_CMYK_ERFA.jpg">
            <a:extLst>
              <a:ext uri="{FF2B5EF4-FFF2-40B4-BE49-F238E27FC236}">
                <a16:creationId xmlns:a16="http://schemas.microsoft.com/office/drawing/2014/main" id="{ED099A3A-389D-A916-1A1D-79CD386ACFC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2088232" cy="1275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177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0448" y="116632"/>
            <a:ext cx="8496944" cy="914400"/>
          </a:xfrm>
        </p:spPr>
        <p:txBody>
          <a:bodyPr>
            <a:normAutofit/>
          </a:bodyPr>
          <a:lstStyle/>
          <a:p>
            <a:r>
              <a:rPr lang="de-AT" dirty="0"/>
              <a:t>additive </a:t>
            </a:r>
            <a:r>
              <a:rPr lang="de-AT" dirty="0" err="1"/>
              <a:t>manufacturing</a:t>
            </a:r>
            <a:r>
              <a:rPr lang="de-AT" dirty="0"/>
              <a:t> </a:t>
            </a:r>
            <a:r>
              <a:rPr lang="de-AT" dirty="0" err="1"/>
              <a:t>vs</a:t>
            </a:r>
            <a:r>
              <a:rPr lang="de-AT" dirty="0"/>
              <a:t> Traditional Manufacturing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07744" y="626353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/>
              <a:t>GINOP-2.1.2-8-1-4-16-2017-00430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584" y="836712"/>
            <a:ext cx="7142672" cy="4567783"/>
          </a:xfrm>
          <a:prstGeom prst="rect">
            <a:avLst/>
          </a:prstGeom>
        </p:spPr>
      </p:pic>
      <p:pic>
        <p:nvPicPr>
          <p:cNvPr id="2" name="Grafik 3">
            <a:extLst>
              <a:ext uri="{FF2B5EF4-FFF2-40B4-BE49-F238E27FC236}">
                <a16:creationId xmlns:a16="http://schemas.microsoft.com/office/drawing/2014/main" id="{06600F66-E6D1-2787-981B-80E3A71AA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230" y="5563166"/>
            <a:ext cx="1951896" cy="1085254"/>
          </a:xfrm>
          <a:prstGeom prst="rect">
            <a:avLst/>
          </a:prstGeom>
        </p:spPr>
      </p:pic>
      <p:pic>
        <p:nvPicPr>
          <p:cNvPr id="7" name="Kép 1" descr="C:\Users\evelin\AppData\Local\Temp\7zO8CEAEF96\infoblokk_kedv_final_CMYK_ERFA.jpg">
            <a:extLst>
              <a:ext uri="{FF2B5EF4-FFF2-40B4-BE49-F238E27FC236}">
                <a16:creationId xmlns:a16="http://schemas.microsoft.com/office/drawing/2014/main" id="{B818FBF5-4B20-F2B1-68DC-1D4D0E87C46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2088232" cy="1275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015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9264" y="260648"/>
            <a:ext cx="8496944" cy="914400"/>
          </a:xfrm>
        </p:spPr>
        <p:txBody>
          <a:bodyPr>
            <a:normAutofit/>
          </a:bodyPr>
          <a:lstStyle/>
          <a:p>
            <a:r>
              <a:rPr lang="de-AT" dirty="0"/>
              <a:t>additive </a:t>
            </a:r>
            <a:r>
              <a:rPr lang="de-AT" dirty="0" err="1"/>
              <a:t>manufacturing</a:t>
            </a:r>
            <a:r>
              <a:rPr lang="de-AT" dirty="0"/>
              <a:t> </a:t>
            </a:r>
            <a:r>
              <a:rPr lang="de-AT" dirty="0" err="1"/>
              <a:t>technologies</a:t>
            </a:r>
            <a:endParaRPr lang="de-AT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2" y="836712"/>
            <a:ext cx="8641080" cy="45339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807744" y="626353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/>
              <a:t>GINOP-2.1.2-8-1-4-16-2017-00430</a:t>
            </a:r>
          </a:p>
        </p:txBody>
      </p:sp>
      <p:pic>
        <p:nvPicPr>
          <p:cNvPr id="6" name="Grafik 3">
            <a:extLst>
              <a:ext uri="{FF2B5EF4-FFF2-40B4-BE49-F238E27FC236}">
                <a16:creationId xmlns:a16="http://schemas.microsoft.com/office/drawing/2014/main" id="{4446B506-638D-6A21-5EE2-20D3EDD87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230" y="5563166"/>
            <a:ext cx="1951896" cy="1085254"/>
          </a:xfrm>
          <a:prstGeom prst="rect">
            <a:avLst/>
          </a:prstGeom>
        </p:spPr>
      </p:pic>
      <p:pic>
        <p:nvPicPr>
          <p:cNvPr id="7" name="Kép 1" descr="C:\Users\evelin\AppData\Local\Temp\7zO8CEAEF96\infoblokk_kedv_final_CMYK_ERFA.jpg">
            <a:extLst>
              <a:ext uri="{FF2B5EF4-FFF2-40B4-BE49-F238E27FC236}">
                <a16:creationId xmlns:a16="http://schemas.microsoft.com/office/drawing/2014/main" id="{CEBCE7E1-4A50-DBE7-A824-C3778C70584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2088232" cy="1275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967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9264" y="260648"/>
            <a:ext cx="8496944" cy="914400"/>
          </a:xfrm>
        </p:spPr>
        <p:txBody>
          <a:bodyPr>
            <a:normAutofit/>
          </a:bodyPr>
          <a:lstStyle/>
          <a:p>
            <a:r>
              <a:rPr lang="de-AT" dirty="0" err="1"/>
              <a:t>Benefits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additive Manufacturing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07744" y="626353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/>
              <a:t>GINOP-2.1.2-8-1-4-16-2017-00430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050" y="764704"/>
            <a:ext cx="7309158" cy="271081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7234" y="3592810"/>
            <a:ext cx="4356583" cy="1823813"/>
          </a:xfrm>
          <a:prstGeom prst="rect">
            <a:avLst/>
          </a:prstGeom>
        </p:spPr>
      </p:pic>
      <p:sp>
        <p:nvSpPr>
          <p:cNvPr id="12" name="Nach oben gebogener Pfeil 11"/>
          <p:cNvSpPr/>
          <p:nvPr/>
        </p:nvSpPr>
        <p:spPr>
          <a:xfrm rot="5400000">
            <a:off x="1143075" y="3682820"/>
            <a:ext cx="1240346" cy="1060326"/>
          </a:xfrm>
          <a:prstGeom prst="bentUpArrow">
            <a:avLst>
              <a:gd name="adj1" fmla="val 23942"/>
              <a:gd name="adj2" fmla="val 25000"/>
              <a:gd name="adj3" fmla="val 25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" name="Grafik 3">
            <a:extLst>
              <a:ext uri="{FF2B5EF4-FFF2-40B4-BE49-F238E27FC236}">
                <a16:creationId xmlns:a16="http://schemas.microsoft.com/office/drawing/2014/main" id="{5FFE5435-FB6C-602F-648B-C8ED7BFEB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230" y="5563166"/>
            <a:ext cx="1951896" cy="1085254"/>
          </a:xfrm>
          <a:prstGeom prst="rect">
            <a:avLst/>
          </a:prstGeom>
        </p:spPr>
      </p:pic>
      <p:pic>
        <p:nvPicPr>
          <p:cNvPr id="6" name="Kép 1" descr="C:\Users\evelin\AppData\Local\Temp\7zO8CEAEF96\infoblokk_kedv_final_CMYK_ERFA.jpg">
            <a:extLst>
              <a:ext uri="{FF2B5EF4-FFF2-40B4-BE49-F238E27FC236}">
                <a16:creationId xmlns:a16="http://schemas.microsoft.com/office/drawing/2014/main" id="{C0C91B39-9A62-99B8-69A4-7E6988C0DAF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2088232" cy="1275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412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9264" y="260648"/>
            <a:ext cx="8496944" cy="914400"/>
          </a:xfrm>
        </p:spPr>
        <p:txBody>
          <a:bodyPr>
            <a:normAutofit/>
          </a:bodyPr>
          <a:lstStyle/>
          <a:p>
            <a:r>
              <a:rPr lang="de-AT" dirty="0" err="1"/>
              <a:t>Benefits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additive Manufacturing – </a:t>
            </a:r>
            <a:r>
              <a:rPr lang="de-AT" dirty="0" err="1"/>
              <a:t>how</a:t>
            </a:r>
            <a:r>
              <a:rPr lang="de-AT" dirty="0"/>
              <a:t> </a:t>
            </a:r>
            <a:r>
              <a:rPr lang="de-AT" dirty="0" err="1"/>
              <a:t>can</a:t>
            </a:r>
            <a:r>
              <a:rPr lang="de-AT" dirty="0"/>
              <a:t> </a:t>
            </a:r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use</a:t>
            </a:r>
            <a:r>
              <a:rPr lang="de-AT" dirty="0"/>
              <a:t> </a:t>
            </a:r>
            <a:r>
              <a:rPr lang="de-AT" dirty="0" err="1"/>
              <a:t>it</a:t>
            </a:r>
            <a:r>
              <a:rPr lang="de-AT" dirty="0"/>
              <a:t>?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07744" y="626353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/>
              <a:t>GINOP-2.1.2-8-1-4-16-2017-00430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35968"/>
            <a:ext cx="5940600" cy="434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962" y="2596388"/>
            <a:ext cx="2444772" cy="1222386"/>
          </a:xfrm>
          <a:prstGeom prst="rect">
            <a:avLst/>
          </a:prstGeom>
        </p:spPr>
      </p:pic>
      <p:pic>
        <p:nvPicPr>
          <p:cNvPr id="6" name="Grafik 3">
            <a:extLst>
              <a:ext uri="{FF2B5EF4-FFF2-40B4-BE49-F238E27FC236}">
                <a16:creationId xmlns:a16="http://schemas.microsoft.com/office/drawing/2014/main" id="{236223E1-B5C0-9834-FD73-1AF901055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230" y="5563166"/>
            <a:ext cx="1951896" cy="1085254"/>
          </a:xfrm>
          <a:prstGeom prst="rect">
            <a:avLst/>
          </a:prstGeom>
        </p:spPr>
      </p:pic>
      <p:pic>
        <p:nvPicPr>
          <p:cNvPr id="7" name="Kép 1" descr="C:\Users\evelin\AppData\Local\Temp\7zO8CEAEF96\infoblokk_kedv_final_CMYK_ERFA.jpg">
            <a:extLst>
              <a:ext uri="{FF2B5EF4-FFF2-40B4-BE49-F238E27FC236}">
                <a16:creationId xmlns:a16="http://schemas.microsoft.com/office/drawing/2014/main" id="{8E46841B-FAE7-7F34-C10A-D1D93A873A4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2088232" cy="1275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78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9264" y="260648"/>
            <a:ext cx="8496944" cy="914400"/>
          </a:xfrm>
        </p:spPr>
        <p:txBody>
          <a:bodyPr>
            <a:normAutofit/>
          </a:bodyPr>
          <a:lstStyle/>
          <a:p>
            <a:r>
              <a:rPr lang="de-AT" dirty="0" err="1"/>
              <a:t>Injection</a:t>
            </a:r>
            <a:r>
              <a:rPr lang="de-AT" dirty="0"/>
              <a:t> </a:t>
            </a:r>
            <a:r>
              <a:rPr lang="de-AT" dirty="0" err="1"/>
              <a:t>molding</a:t>
            </a:r>
            <a:r>
              <a:rPr lang="de-AT" dirty="0"/>
              <a:t> </a:t>
            </a:r>
            <a:r>
              <a:rPr lang="de-AT" dirty="0" err="1"/>
              <a:t>cycle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2807744" y="626353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/>
              <a:t>GINOP-2.1.2-8-1-4-16-2017-00430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0" y="1052736"/>
            <a:ext cx="8220515" cy="3528392"/>
          </a:xfrm>
          <a:prstGeom prst="rect">
            <a:avLst/>
          </a:prstGeom>
        </p:spPr>
      </p:pic>
      <p:pic>
        <p:nvPicPr>
          <p:cNvPr id="2" name="Grafik 3">
            <a:extLst>
              <a:ext uri="{FF2B5EF4-FFF2-40B4-BE49-F238E27FC236}">
                <a16:creationId xmlns:a16="http://schemas.microsoft.com/office/drawing/2014/main" id="{2484D720-F092-1594-3903-4172D2391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230" y="5563166"/>
            <a:ext cx="1951896" cy="1085254"/>
          </a:xfrm>
          <a:prstGeom prst="rect">
            <a:avLst/>
          </a:prstGeom>
        </p:spPr>
      </p:pic>
      <p:pic>
        <p:nvPicPr>
          <p:cNvPr id="7" name="Kép 1" descr="C:\Users\evelin\AppData\Local\Temp\7zO8CEAEF96\infoblokk_kedv_final_CMYK_ERFA.jpg">
            <a:extLst>
              <a:ext uri="{FF2B5EF4-FFF2-40B4-BE49-F238E27FC236}">
                <a16:creationId xmlns:a16="http://schemas.microsoft.com/office/drawing/2014/main" id="{8CA8E87D-C714-7AB2-E711-604342BC974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2088232" cy="1275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4567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9264" y="260648"/>
            <a:ext cx="8496944" cy="914400"/>
          </a:xfrm>
        </p:spPr>
        <p:txBody>
          <a:bodyPr>
            <a:normAutofit/>
          </a:bodyPr>
          <a:lstStyle/>
          <a:p>
            <a:r>
              <a:rPr lang="de-AT" dirty="0" err="1"/>
              <a:t>Injection</a:t>
            </a:r>
            <a:r>
              <a:rPr lang="de-AT" dirty="0"/>
              <a:t> </a:t>
            </a:r>
            <a:r>
              <a:rPr lang="de-AT" dirty="0" err="1"/>
              <a:t>molding</a:t>
            </a:r>
            <a:r>
              <a:rPr lang="de-AT" dirty="0"/>
              <a:t> – </a:t>
            </a:r>
            <a:r>
              <a:rPr lang="de-AT" dirty="0" err="1"/>
              <a:t>process</a:t>
            </a:r>
            <a:r>
              <a:rPr lang="de-AT" dirty="0"/>
              <a:t> </a:t>
            </a:r>
            <a:r>
              <a:rPr lang="de-AT" dirty="0" err="1"/>
              <a:t>cycle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2807744" y="626353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/>
              <a:t>GINOP-2.1.2-8-1-4-16-2017-00430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247079"/>
            <a:ext cx="3653780" cy="360402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953" y="1556792"/>
            <a:ext cx="4968552" cy="1564083"/>
          </a:xfrm>
          <a:prstGeom prst="rect">
            <a:avLst/>
          </a:prstGeom>
        </p:spPr>
      </p:pic>
      <p:sp>
        <p:nvSpPr>
          <p:cNvPr id="9" name="Pfeil nach unten 8"/>
          <p:cNvSpPr/>
          <p:nvPr/>
        </p:nvSpPr>
        <p:spPr>
          <a:xfrm>
            <a:off x="6192120" y="3049090"/>
            <a:ext cx="310109" cy="451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extfeld 10"/>
          <p:cNvSpPr txBox="1"/>
          <p:nvPr/>
        </p:nvSpPr>
        <p:spPr>
          <a:xfrm>
            <a:off x="4294916" y="3681214"/>
            <a:ext cx="410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Rapid </a:t>
            </a:r>
            <a:r>
              <a:rPr lang="de-AT" dirty="0" err="1"/>
              <a:t>Heat</a:t>
            </a:r>
            <a:r>
              <a:rPr lang="de-AT" dirty="0"/>
              <a:t>/Cool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b="1" dirty="0">
                <a:solidFill>
                  <a:schemeClr val="tx2"/>
                </a:solidFill>
              </a:rPr>
              <a:t>CONFORMAL COOLING TOOL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32" y="4546401"/>
            <a:ext cx="1831927" cy="1556792"/>
          </a:xfrm>
          <a:prstGeom prst="rect">
            <a:avLst/>
          </a:prstGeom>
        </p:spPr>
      </p:pic>
      <p:pic>
        <p:nvPicPr>
          <p:cNvPr id="6" name="Grafik 3">
            <a:extLst>
              <a:ext uri="{FF2B5EF4-FFF2-40B4-BE49-F238E27FC236}">
                <a16:creationId xmlns:a16="http://schemas.microsoft.com/office/drawing/2014/main" id="{11FAE5D1-8344-E551-7E55-8DA682C892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230" y="5563166"/>
            <a:ext cx="1951896" cy="1085254"/>
          </a:xfrm>
          <a:prstGeom prst="rect">
            <a:avLst/>
          </a:prstGeom>
        </p:spPr>
      </p:pic>
      <p:pic>
        <p:nvPicPr>
          <p:cNvPr id="8" name="Kép 1" descr="C:\Users\evelin\AppData\Local\Temp\7zO8CEAEF96\infoblokk_kedv_final_CMYK_ERFA.jpg">
            <a:extLst>
              <a:ext uri="{FF2B5EF4-FFF2-40B4-BE49-F238E27FC236}">
                <a16:creationId xmlns:a16="http://schemas.microsoft.com/office/drawing/2014/main" id="{9ADD4A51-BF42-8E22-6136-784FF07D2DC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2088232" cy="1275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138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9264" y="260648"/>
            <a:ext cx="8496944" cy="914400"/>
          </a:xfrm>
        </p:spPr>
        <p:txBody>
          <a:bodyPr>
            <a:normAutofit/>
          </a:bodyPr>
          <a:lstStyle/>
          <a:p>
            <a:r>
              <a:rPr lang="de-AT" dirty="0"/>
              <a:t>The </a:t>
            </a:r>
            <a:r>
              <a:rPr lang="de-AT" dirty="0" err="1"/>
              <a:t>test</a:t>
            </a:r>
            <a:r>
              <a:rPr lang="de-AT" dirty="0"/>
              <a:t> </a:t>
            </a:r>
            <a:r>
              <a:rPr lang="de-AT" dirty="0" err="1"/>
              <a:t>products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2807744" y="626353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/>
              <a:t>GINOP-2.1.2-8-1-4-16-2017-00430</a:t>
            </a:r>
          </a:p>
        </p:txBody>
      </p:sp>
      <p:pic>
        <p:nvPicPr>
          <p:cNvPr id="13" name="Grafik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48537" y="276475"/>
            <a:ext cx="1971137" cy="3523660"/>
          </a:xfrm>
          <a:prstGeom prst="rect">
            <a:avLst/>
          </a:prstGeom>
        </p:spPr>
      </p:pic>
      <p:pic>
        <p:nvPicPr>
          <p:cNvPr id="14" name="Grafik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17" y="3377829"/>
            <a:ext cx="3384376" cy="1923379"/>
          </a:xfrm>
          <a:prstGeom prst="rect">
            <a:avLst/>
          </a:prstGeom>
        </p:spPr>
      </p:pic>
      <p:pic>
        <p:nvPicPr>
          <p:cNvPr id="15" name="Grafik 14" descr="E:\palyazatok\KTSM\megvalositas\kepek\Kepek_3\20201024_17531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79319" y="1889621"/>
            <a:ext cx="3960440" cy="297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716016" y="83671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Main </a:t>
            </a:r>
            <a:r>
              <a:rPr lang="de-AT" b="1" dirty="0" err="1"/>
              <a:t>goal</a:t>
            </a:r>
            <a:endParaRPr lang="de-AT" b="1" dirty="0"/>
          </a:p>
          <a:p>
            <a:pPr algn="ctr"/>
            <a:r>
              <a:rPr lang="de-AT" b="1" dirty="0" err="1"/>
              <a:t>Complex</a:t>
            </a:r>
            <a:r>
              <a:rPr lang="de-AT" b="1" dirty="0"/>
              <a:t> </a:t>
            </a:r>
            <a:r>
              <a:rPr lang="de-AT" b="1" dirty="0" err="1"/>
              <a:t>surface</a:t>
            </a:r>
            <a:r>
              <a:rPr lang="de-AT" b="1" dirty="0"/>
              <a:t> design</a:t>
            </a:r>
          </a:p>
        </p:txBody>
      </p:sp>
      <p:pic>
        <p:nvPicPr>
          <p:cNvPr id="2" name="Grafik 3">
            <a:extLst>
              <a:ext uri="{FF2B5EF4-FFF2-40B4-BE49-F238E27FC236}">
                <a16:creationId xmlns:a16="http://schemas.microsoft.com/office/drawing/2014/main" id="{DCCD35A3-A1BB-5F12-0DA0-3E4923CCA5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230" y="5563166"/>
            <a:ext cx="1951896" cy="1085254"/>
          </a:xfrm>
          <a:prstGeom prst="rect">
            <a:avLst/>
          </a:prstGeom>
        </p:spPr>
      </p:pic>
      <p:pic>
        <p:nvPicPr>
          <p:cNvPr id="7" name="Kép 1" descr="C:\Users\evelin\AppData\Local\Temp\7zO8CEAEF96\infoblokk_kedv_final_CMYK_ERFA.jpg">
            <a:extLst>
              <a:ext uri="{FF2B5EF4-FFF2-40B4-BE49-F238E27FC236}">
                <a16:creationId xmlns:a16="http://schemas.microsoft.com/office/drawing/2014/main" id="{6B378069-00EB-9D82-AB30-3A904680B2F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2088232" cy="1275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77526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z">
  <a:themeElements>
    <a:clrScheme name="Essenz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z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</TotalTime>
  <Words>282</Words>
  <Application>Microsoft Office PowerPoint</Application>
  <PresentationFormat>Diavetítés a képernyőre (4:3 oldalarány)</PresentationFormat>
  <Paragraphs>72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Wingdings</vt:lpstr>
      <vt:lpstr>Essenz</vt:lpstr>
      <vt:lpstr>Application of additive manufacturing technology for the production of injection molding tools in order to reduce the cycle time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additive manufacturing technology for the production of injection molding tools in order to reduce the cycle time</dc:title>
  <dc:creator>XXXXX XXXXX</dc:creator>
  <cp:lastModifiedBy>Norbert Orosz</cp:lastModifiedBy>
  <cp:revision>15</cp:revision>
  <dcterms:created xsi:type="dcterms:W3CDTF">2022-11-09T20:09:55Z</dcterms:created>
  <dcterms:modified xsi:type="dcterms:W3CDTF">2024-06-17T10:06:59Z</dcterms:modified>
</cp:coreProperties>
</file>